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notesMasterIdLst>
    <p:notesMasterId r:id="rId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E3A5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13716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7FB3D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ESTUDIO 4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457200" y="1828800"/>
            <a:ext cx="82296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Descansa tus pensamientos</a:t>
            </a:r>
            <a:endParaRPr lang="en-US" sz="4400" dirty="0"/>
          </a:p>
        </p:txBody>
      </p:sp>
      <p:sp>
        <p:nvSpPr>
          <p:cNvPr id="4" name="Text 2"/>
          <p:cNvSpPr/>
          <p:nvPr/>
        </p:nvSpPr>
        <p:spPr>
          <a:xfrm>
            <a:off x="457200" y="292608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i="1" dirty="0">
                <a:solidFill>
                  <a:srgbClr val="E8F4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Sabbath mental - El descanso como disciplina espiritual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457200" y="4389120"/>
            <a:ext cx="8229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7FB3D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Serie: Una Mente en Paz</a:t>
            </a:r>
            <a:endParaRPr lang="en-US" sz="1400" dirty="0"/>
          </a:p>
          <a:p>
            <a:pPr algn="ctr" indent="0" marL="0">
              <a:buNone/>
            </a:pPr>
            <a:r>
              <a:rPr lang="en-US" sz="1400" dirty="0">
                <a:solidFill>
                  <a:srgbClr val="7FB3D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Fresh Hope Español • Marzo 2026</a:t>
            </a:r>
            <a:endParaRPr lang="en-US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E8F4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3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■ Lectura Bíblica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1371600" y="1371600"/>
            <a:ext cx="6400800" cy="2286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400" i="1" dirty="0">
                <a:solidFill>
                  <a:srgbClr val="2C3E5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"Vengan a mí todos ustedes
que están cansados y agobiados,
y yo les daré descanso."
</a:t>
            </a:r>
            <a:pPr algn="ctr" indent="0" marL="0">
              <a:buNone/>
            </a:pPr>
            <a:r>
              <a:rPr lang="en-US" sz="1800" b="1" dirty="0">
                <a:solidFill>
                  <a:srgbClr val="4A90A4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— Mateo 11:28</a:t>
            </a:r>
            <a:endParaRPr lang="en-US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3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■ Puntos Principales</a:t>
            </a:r>
            <a:endParaRPr lang="en-US" sz="2800" dirty="0"/>
          </a:p>
        </p:txBody>
      </p:sp>
      <p:sp>
        <p:nvSpPr>
          <p:cNvPr id="3" name="Shape 1"/>
          <p:cNvSpPr/>
          <p:nvPr/>
        </p:nvSpPr>
        <p:spPr>
          <a:xfrm>
            <a:off x="548640" y="1005840"/>
            <a:ext cx="320040" cy="320040"/>
          </a:xfrm>
          <a:prstGeom prst="ellipse">
            <a:avLst/>
          </a:prstGeom>
          <a:solidFill>
            <a:srgbClr val="4A90A4"/>
          </a:solidFill>
          <a:ln/>
        </p:spPr>
      </p:sp>
      <p:sp>
        <p:nvSpPr>
          <p:cNvPr id="4" name="Text 2"/>
          <p:cNvSpPr/>
          <p:nvPr/>
        </p:nvSpPr>
        <p:spPr>
          <a:xfrm>
            <a:off x="548640" y="1005840"/>
            <a:ext cx="3200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1005840" y="1005840"/>
            <a:ext cx="75895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3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Sabbath mental es mandamiento, no sugerencia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1005840" y="1261872"/>
            <a:ext cx="7589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Nuestra mente necesita descanso tanto como nuestro cuerpo. La rumiación constante es desobediencia al diseño de Dios.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548640" y="1828800"/>
            <a:ext cx="320040" cy="320040"/>
          </a:xfrm>
          <a:prstGeom prst="ellipse">
            <a:avLst/>
          </a:prstGeom>
          <a:solidFill>
            <a:srgbClr val="4A90A4"/>
          </a:solidFill>
          <a:ln/>
        </p:spPr>
      </p:sp>
      <p:sp>
        <p:nvSpPr>
          <p:cNvPr id="8" name="Text 6"/>
          <p:cNvSpPr/>
          <p:nvPr/>
        </p:nvSpPr>
        <p:spPr>
          <a:xfrm>
            <a:off x="548640" y="1828800"/>
            <a:ext cx="3200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1005840" y="1828800"/>
            <a:ext cx="75895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3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Descanso activo vs. pasivo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1005840" y="2084832"/>
            <a:ext cx="7589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Pasivo: dormir, silencio. Activo: paseos en naturaleza, adoración, creatividad. Ambos son necesarios.</a:t>
            </a:r>
            <a:endParaRPr lang="en-US" sz="1300" dirty="0"/>
          </a:p>
        </p:txBody>
      </p:sp>
      <p:sp>
        <p:nvSpPr>
          <p:cNvPr id="11" name="Shape 9"/>
          <p:cNvSpPr/>
          <p:nvPr/>
        </p:nvSpPr>
        <p:spPr>
          <a:xfrm>
            <a:off x="548640" y="2651760"/>
            <a:ext cx="320040" cy="320040"/>
          </a:xfrm>
          <a:prstGeom prst="ellipse">
            <a:avLst/>
          </a:prstGeom>
          <a:solidFill>
            <a:srgbClr val="4A90A4"/>
          </a:solidFill>
          <a:ln/>
        </p:spPr>
      </p:sp>
      <p:sp>
        <p:nvSpPr>
          <p:cNvPr id="12" name="Text 10"/>
          <p:cNvSpPr/>
          <p:nvPr/>
        </p:nvSpPr>
        <p:spPr>
          <a:xfrm>
            <a:off x="548640" y="2651760"/>
            <a:ext cx="3200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800" dirty="0"/>
          </a:p>
        </p:txBody>
      </p:sp>
      <p:sp>
        <p:nvSpPr>
          <p:cNvPr id="13" name="Text 11"/>
          <p:cNvSpPr/>
          <p:nvPr/>
        </p:nvSpPr>
        <p:spPr>
          <a:xfrm>
            <a:off x="1005840" y="2651760"/>
            <a:ext cx="75895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3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conexión sueño-salud mental</a:t>
            </a:r>
            <a:endParaRPr lang="en-US" sz="1500" dirty="0"/>
          </a:p>
        </p:txBody>
      </p:sp>
      <p:sp>
        <p:nvSpPr>
          <p:cNvPr id="14" name="Text 12"/>
          <p:cNvSpPr/>
          <p:nvPr/>
        </p:nvSpPr>
        <p:spPr>
          <a:xfrm>
            <a:off x="1005840" y="2907792"/>
            <a:ext cx="7589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sueño insuficiente alimenta ansiedad y depresión. Honrar el sueño es honrar a Dios.</a:t>
            </a:r>
            <a:endParaRPr lang="en-US" sz="1300" dirty="0"/>
          </a:p>
        </p:txBody>
      </p:sp>
      <p:sp>
        <p:nvSpPr>
          <p:cNvPr id="15" name="Shape 13"/>
          <p:cNvSpPr/>
          <p:nvPr/>
        </p:nvSpPr>
        <p:spPr>
          <a:xfrm>
            <a:off x="548640" y="3474720"/>
            <a:ext cx="320040" cy="320040"/>
          </a:xfrm>
          <a:prstGeom prst="ellipse">
            <a:avLst/>
          </a:prstGeom>
          <a:solidFill>
            <a:srgbClr val="4A90A4"/>
          </a:solidFill>
          <a:ln/>
        </p:spPr>
      </p:sp>
      <p:sp>
        <p:nvSpPr>
          <p:cNvPr id="16" name="Text 14"/>
          <p:cNvSpPr/>
          <p:nvPr/>
        </p:nvSpPr>
        <p:spPr>
          <a:xfrm>
            <a:off x="548640" y="3474720"/>
            <a:ext cx="3200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800" dirty="0"/>
          </a:p>
        </p:txBody>
      </p:sp>
      <p:sp>
        <p:nvSpPr>
          <p:cNvPr id="17" name="Text 15"/>
          <p:cNvSpPr/>
          <p:nvPr/>
        </p:nvSpPr>
        <p:spPr>
          <a:xfrm>
            <a:off x="1005840" y="3474720"/>
            <a:ext cx="75895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3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Confiar = Soltar el control mental</a:t>
            </a:r>
            <a:endParaRPr lang="en-US" sz="1500" dirty="0"/>
          </a:p>
        </p:txBody>
      </p:sp>
      <p:sp>
        <p:nvSpPr>
          <p:cNvPr id="18" name="Text 16"/>
          <p:cNvSpPr/>
          <p:nvPr/>
        </p:nvSpPr>
        <p:spPr>
          <a:xfrm>
            <a:off x="1005840" y="3730752"/>
            <a:ext cx="7589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Descansar nuestra mente es acto de fe. No tenemos que resolver todo hoy.</a:t>
            </a:r>
            <a:endParaRPr lang="en-US" sz="13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3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■ Preguntas para Reflexión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731520" y="1188720"/>
            <a:ext cx="77724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¿Cuándo fue la última vez que tu mente descansó verdaderamente?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731520" y="2011680"/>
            <a:ext cx="77724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2. ¿Qué actividades te ayudan a descansar mentalmente?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731520" y="2834640"/>
            <a:ext cx="77724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3. ¿Cómo están tus hábitos de sueño actualmente?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731520" y="3657600"/>
            <a:ext cx="77724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4. ¿Qué te impide descansar? ¿Culpa? ¿Miedo? ¿Necesidad de control?</a:t>
            </a:r>
            <a:endParaRPr lang="en-US" sz="1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E8F4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3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■ Reflexión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914400" y="1645920"/>
            <a:ext cx="7315200" cy="2286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ts val="3600"/>
              </a:lnSpc>
              <a:buNone/>
            </a:pPr>
            <a:r>
              <a:rPr lang="en-US" sz="2400" i="1" dirty="0">
                <a:solidFill>
                  <a:srgbClr val="2C3E5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Descansar no es pereza.</a:t>
            </a:r>
            <a:endParaRPr lang="en-US" sz="2400" dirty="0"/>
          </a:p>
          <a:p>
            <a:pPr algn="ctr" indent="0" marL="0">
              <a:lnSpc>
                <a:spcPts val="3600"/>
              </a:lnSpc>
              <a:buNone/>
            </a:pPr>
            <a:r>
              <a:rPr lang="en-US" sz="2400" i="1" dirty="0">
                <a:solidFill>
                  <a:srgbClr val="2C3E5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Es obediencia.</a:t>
            </a:r>
            <a:endParaRPr lang="en-US" sz="2400" dirty="0"/>
          </a:p>
          <a:p>
            <a:pPr algn="ctr" indent="0" marL="0">
              <a:lnSpc>
                <a:spcPts val="3600"/>
              </a:lnSpc>
              <a:buNone/>
            </a:pPr>
            <a:r>
              <a:rPr lang="en-US" sz="2400" i="1" dirty="0">
                <a:solidFill>
                  <a:srgbClr val="2C3E5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Dios guardó el mundo</a:t>
            </a:r>
            <a:endParaRPr lang="en-US" sz="2400" dirty="0"/>
          </a:p>
          <a:p>
            <a:pPr algn="ctr" indent="0" marL="0">
              <a:lnSpc>
                <a:spcPts val="3600"/>
              </a:lnSpc>
              <a:buNone/>
            </a:pPr>
            <a:r>
              <a:rPr lang="en-US" sz="2400" i="1" dirty="0">
                <a:solidFill>
                  <a:srgbClr val="2C3E5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mientras dormías anoche.</a:t>
            </a:r>
            <a:endParaRPr lang="en-US" sz="2400" dirty="0"/>
          </a:p>
          <a:p>
            <a:pPr algn="ctr" indent="0" marL="0">
              <a:lnSpc>
                <a:spcPts val="3600"/>
              </a:lnSpc>
              <a:buNone/>
            </a:pPr>
            <a:r>
              <a:rPr lang="en-US" sz="2400" i="1" dirty="0">
                <a:solidFill>
                  <a:srgbClr val="2C3E5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Puede hacerlo de nuevo.</a:t>
            </a:r>
            <a:endParaRPr lang="en-US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3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■ Práctica de la Semana</a:t>
            </a:r>
            <a:endParaRPr lang="en-US" sz="2800" dirty="0"/>
          </a:p>
        </p:txBody>
      </p:sp>
      <p:sp>
        <p:nvSpPr>
          <p:cNvPr id="3" name="Shape 1"/>
          <p:cNvSpPr/>
          <p:nvPr/>
        </p:nvSpPr>
        <p:spPr>
          <a:xfrm>
            <a:off x="640080" y="1325880"/>
            <a:ext cx="137160" cy="137160"/>
          </a:xfrm>
          <a:prstGeom prst="rect">
            <a:avLst/>
          </a:prstGeom>
          <a:solidFill>
            <a:srgbClr val="FFFFFF"/>
          </a:solidFill>
          <a:ln w="25400">
            <a:solidFill>
              <a:srgbClr val="4A90A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1005840" y="1280160"/>
            <a:ext cx="74980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Establecer un 'Sabbath mental' diario de 30 minutos - sin pantallas, sin resolver problemas</a:t>
            </a:r>
            <a:endParaRPr lang="en-US" sz="1300" dirty="0"/>
          </a:p>
        </p:txBody>
      </p:sp>
      <p:sp>
        <p:nvSpPr>
          <p:cNvPr id="5" name="Shape 3"/>
          <p:cNvSpPr/>
          <p:nvPr/>
        </p:nvSpPr>
        <p:spPr>
          <a:xfrm>
            <a:off x="640080" y="2011680"/>
            <a:ext cx="137160" cy="137160"/>
          </a:xfrm>
          <a:prstGeom prst="rect">
            <a:avLst/>
          </a:prstGeom>
          <a:solidFill>
            <a:srgbClr val="FFFFFF"/>
          </a:solidFill>
          <a:ln w="25400">
            <a:solidFill>
              <a:srgbClr val="4A90A4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1005840" y="1965960"/>
            <a:ext cx="74980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Crear rutina nocturna: apagar pantallas 1 hora antes de dormir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640080" y="2697480"/>
            <a:ext cx="137160" cy="137160"/>
          </a:xfrm>
          <a:prstGeom prst="rect">
            <a:avLst/>
          </a:prstGeom>
          <a:solidFill>
            <a:srgbClr val="FFFFFF"/>
          </a:solidFill>
          <a:ln w="25400">
            <a:solidFill>
              <a:srgbClr val="4A90A4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005840" y="2651760"/>
            <a:ext cx="74980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Practicar respiración profunda 4-7-8 dos veces al día (inhalar 4 seg, retener 7, exhalar 8)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640080" y="3383280"/>
            <a:ext cx="137160" cy="137160"/>
          </a:xfrm>
          <a:prstGeom prst="rect">
            <a:avLst/>
          </a:prstGeom>
          <a:solidFill>
            <a:srgbClr val="FFFFFF"/>
          </a:solidFill>
          <a:ln w="25400">
            <a:solidFill>
              <a:srgbClr val="4A90A4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1005840" y="3337560"/>
            <a:ext cx="74980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Hacer lista de actividades que verdaderamente te descansan y programar una esta semana</a:t>
            </a:r>
            <a:endParaRPr lang="en-US" sz="13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E3A5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109728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■ Oración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914400" y="2011680"/>
            <a:ext cx="7315200" cy="2286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ts val="3200"/>
              </a:lnSpc>
              <a:buNone/>
            </a:pPr>
            <a:r>
              <a:rPr lang="en-US" sz="2000" i="1" dirty="0">
                <a:solidFill>
                  <a:srgbClr val="E8F4F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Señor, enséñame a descansar</a:t>
            </a:r>
            <a:endParaRPr lang="en-US" sz="2000" dirty="0"/>
          </a:p>
          <a:p>
            <a:pPr algn="ctr" indent="0" marL="0">
              <a:lnSpc>
                <a:spcPts val="3200"/>
              </a:lnSpc>
              <a:buNone/>
            </a:pPr>
            <a:r>
              <a:rPr lang="en-US" sz="2000" i="1" dirty="0">
                <a:solidFill>
                  <a:srgbClr val="E8F4F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sin culpa.</a:t>
            </a:r>
            <a:endParaRPr lang="en-US" sz="2000" dirty="0"/>
          </a:p>
          <a:p>
            <a:pPr algn="ctr" indent="0" marL="0">
              <a:lnSpc>
                <a:spcPts val="3200"/>
              </a:lnSpc>
              <a:buNone/>
            </a:pPr>
            <a:r>
              <a:rPr lang="en-US" sz="2000" i="1" dirty="0">
                <a:solidFill>
                  <a:srgbClr val="E8F4F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Tú no necesitas que yo</a:t>
            </a:r>
            <a:endParaRPr lang="en-US" sz="2000" dirty="0"/>
          </a:p>
          <a:p>
            <a:pPr algn="ctr" indent="0" marL="0">
              <a:lnSpc>
                <a:spcPts val="3200"/>
              </a:lnSpc>
              <a:buNone/>
            </a:pPr>
            <a:r>
              <a:rPr lang="en-US" sz="2000" i="1" dirty="0">
                <a:solidFill>
                  <a:srgbClr val="E8F4F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resuelva todo.</a:t>
            </a:r>
            <a:endParaRPr lang="en-US" sz="2000" dirty="0"/>
          </a:p>
          <a:p>
            <a:pPr algn="ctr" indent="0" marL="0">
              <a:lnSpc>
                <a:spcPts val="3200"/>
              </a:lnSpc>
              <a:buNone/>
            </a:pPr>
            <a:r>
              <a:rPr lang="en-US" sz="2000" i="1" dirty="0">
                <a:solidFill>
                  <a:srgbClr val="E8F4F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Confío en que tú guardas</a:t>
            </a:r>
            <a:endParaRPr lang="en-US" sz="2000" dirty="0"/>
          </a:p>
          <a:p>
            <a:pPr algn="ctr" indent="0" marL="0">
              <a:lnSpc>
                <a:spcPts val="3200"/>
              </a:lnSpc>
              <a:buNone/>
            </a:pPr>
            <a:r>
              <a:rPr lang="en-US" sz="2000" i="1" dirty="0">
                <a:solidFill>
                  <a:srgbClr val="E8F4F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lo que yo suelto.</a:t>
            </a:r>
            <a:endParaRPr lang="en-US" sz="2000" dirty="0"/>
          </a:p>
          <a:p>
            <a:pPr algn="ctr" indent="0" marL="0">
              <a:lnSpc>
                <a:spcPts val="3200"/>
              </a:lnSpc>
              <a:buNone/>
            </a:pPr>
            <a:r>
              <a:rPr lang="en-US" sz="2000" i="1" dirty="0">
                <a:solidFill>
                  <a:srgbClr val="E8F4F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Amén.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457200" y="448056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7FB3D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Fresh Hope Español</a:t>
            </a:r>
            <a:endParaRPr lang="en-US" sz="1200" dirty="0"/>
          </a:p>
          <a:p>
            <a:pPr algn="ctr" indent="0" marL="0">
              <a:buNone/>
            </a:pPr>
            <a:r>
              <a:rPr lang="en-US" sz="1200" dirty="0">
                <a:solidFill>
                  <a:srgbClr val="7FB3D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Donde la fe y la salud mental se encuentran</a:t>
            </a:r>
            <a:endParaRPr lang="en-US" sz="1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Una Mente en Paz - Estudio 4</dc:title>
  <dc:subject>PptxGenJS Presentation</dc:subject>
  <dc:creator>Fresh Hope Español</dc:creator>
  <cp:lastModifiedBy>Fresh Hope Español</cp:lastModifiedBy>
  <cp:revision>1</cp:revision>
  <dcterms:created xsi:type="dcterms:W3CDTF">2026-02-22T03:05:19Z</dcterms:created>
  <dcterms:modified xsi:type="dcterms:W3CDTF">2026-02-22T03:05:19Z</dcterms:modified>
</cp:coreProperties>
</file>